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5" r:id="rId5"/>
    <p:sldId id="294" r:id="rId6"/>
    <p:sldId id="277" r:id="rId7"/>
    <p:sldId id="262" r:id="rId8"/>
    <p:sldId id="296" r:id="rId9"/>
    <p:sldId id="295" r:id="rId10"/>
    <p:sldId id="299" r:id="rId11"/>
    <p:sldId id="297" r:id="rId12"/>
    <p:sldId id="298" r:id="rId13"/>
    <p:sldId id="292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859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F48C34-E43A-4093-86A5-0764AD6DAA15}" type="datetime1">
              <a:rPr lang="es-ES" smtClean="0"/>
              <a:t>07/05/2023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10F0F-3B6F-48BC-BF29-27028667A961}" type="datetime1">
              <a:rPr lang="es-ES" smtClean="0"/>
              <a:pPr/>
              <a:t>07/05/2023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71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18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77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78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de flecha recta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4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3" name="Marcador de texto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8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arcador de posición de imagen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5" name="Marcador de posición de imagen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3" name="Marcador de posición de imagen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7" name="Marcador de texto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8" name="Marcador de texto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9" name="Marcador de texto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0" name="Marcador de texto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1" name="Marcador de texto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2" name="Marcador de texto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3" name="Marcador de texto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4" name="Marcador de texto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5" name="Marcador de texto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6" name="Marcador de texto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7" name="Marcador de texto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8" name="Marcador de texto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9" name="Marcador de texto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80" name="Marcador de texto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4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7" name="Marcador de texto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n y 3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  <p:sp>
        <p:nvSpPr>
          <p:cNvPr id="3" name="Gráfico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2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3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9" name="Marcador de pie de página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0" name="Marcador de número de diapositiva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pxhere.com/es/photo/4941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>
            <a:extLst>
              <a:ext uri="{FF2B5EF4-FFF2-40B4-BE49-F238E27FC236}">
                <a16:creationId xmlns:a16="http://schemas.microsoft.com/office/drawing/2014/main" id="{A27FD122-3522-AA23-A2B6-1A9F87DDF16D}"/>
              </a:ext>
            </a:extLst>
          </p:cNvPr>
          <p:cNvSpPr/>
          <p:nvPr/>
        </p:nvSpPr>
        <p:spPr>
          <a:xfrm>
            <a:off x="4493492" y="0"/>
            <a:ext cx="7698508" cy="988291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34000">
                <a:schemeClr val="bg1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99D2421-0D0D-34EF-4D7B-011C2F3169A1}"/>
              </a:ext>
            </a:extLst>
          </p:cNvPr>
          <p:cNvSpPr/>
          <p:nvPr/>
        </p:nvSpPr>
        <p:spPr>
          <a:xfrm>
            <a:off x="1" y="0"/>
            <a:ext cx="4488872" cy="988291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30000">
                <a:srgbClr val="8EDF0D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Marcador de posición de imagen 14" descr="Un tren en las vías y postes con cables&#10;&#10;Descripción generada automáticamente con confianza media">
            <a:extLst>
              <a:ext uri="{FF2B5EF4-FFF2-40B4-BE49-F238E27FC236}">
                <a16:creationId xmlns:a16="http://schemas.microsoft.com/office/drawing/2014/main" id="{8D03B48C-FCA7-37AC-8FAB-005EA1E17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7813" b="7813"/>
          <a:stretch>
            <a:fillRect/>
          </a:stretch>
        </p:blipFill>
        <p:spPr>
          <a:xfrm>
            <a:off x="0" y="1006764"/>
            <a:ext cx="12192000" cy="5851235"/>
          </a:xfrm>
        </p:spPr>
      </p:pic>
      <p:sp>
        <p:nvSpPr>
          <p:cNvPr id="23" name="Título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4842" y="156865"/>
            <a:ext cx="5564358" cy="818911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80000"/>
              </a:lnSpc>
            </a:pPr>
            <a:r>
              <a:rPr lang="es-ES" b="1" i="0" dirty="0" err="1">
                <a:solidFill>
                  <a:schemeClr val="bg1"/>
                </a:solidFill>
                <a:effectLst/>
                <a:latin typeface="Söhne"/>
              </a:rPr>
              <a:t>Pro</a:t>
            </a:r>
            <a:r>
              <a:rPr lang="es-ES" b="1" i="0" dirty="0" err="1">
                <a:solidFill>
                  <a:schemeClr val="accent3"/>
                </a:solidFill>
                <a:effectLst/>
                <a:latin typeface="Söhne"/>
              </a:rPr>
              <a:t>Duct</a:t>
            </a:r>
            <a:r>
              <a:rPr lang="es-ES" b="1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chemeClr val="accent3"/>
                </a:solidFill>
                <a:effectLst/>
                <a:latin typeface="Söhne"/>
              </a:rPr>
              <a:t>Launch</a:t>
            </a:r>
            <a:r>
              <a:rPr lang="es-ES" b="1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endParaRPr lang="es-ES" b="1" dirty="0">
              <a:solidFill>
                <a:schemeClr val="accent3"/>
              </a:solidFill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1138223E-A532-E5D2-926E-0876E8D67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FFCC">
                <a:tint val="45000"/>
                <a:satMod val="400000"/>
              </a:srgbClr>
            </a:duotone>
          </a:blip>
          <a:srcRect l="16252" t="29890" r="12668" b="34218"/>
          <a:stretch/>
        </p:blipFill>
        <p:spPr>
          <a:xfrm>
            <a:off x="4707868" y="5043054"/>
            <a:ext cx="2355431" cy="118937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primer plano de una placa de circuito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Marcador de posición de imagen 11" descr="persona joven escribiendo en pizarra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902854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8/05/2023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905000" y="6365587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Project </a:t>
            </a:r>
            <a:r>
              <a:rPr lang="es-ES" dirty="0" err="1"/>
              <a:t>Launch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2901869"/>
            <a:ext cx="2555174" cy="55517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600" dirty="0" err="1"/>
              <a:t>Thank</a:t>
            </a:r>
            <a:r>
              <a:rPr lang="es-ES" sz="3600" dirty="0"/>
              <a:t> </a:t>
            </a:r>
            <a:r>
              <a:rPr lang="es-ES" sz="3600" dirty="0" err="1"/>
              <a:t>you</a:t>
            </a:r>
            <a:endParaRPr lang="es-ES" sz="3600" dirty="0"/>
          </a:p>
        </p:txBody>
      </p:sp>
      <p:pic>
        <p:nvPicPr>
          <p:cNvPr id="20" name="Imagen 19" descr="Forma, Círculo&#10;&#10;Descripción generada automáticamente">
            <a:extLst>
              <a:ext uri="{FF2B5EF4-FFF2-40B4-BE49-F238E27FC236}">
                <a16:creationId xmlns:a16="http://schemas.microsoft.com/office/drawing/2014/main" id="{F9A6374E-0B6A-E6FC-2EE5-C9B79460E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6">
            <a:extLst>
              <a:ext uri="{FF2B5EF4-FFF2-40B4-BE49-F238E27FC236}">
                <a16:creationId xmlns:a16="http://schemas.microsoft.com/office/drawing/2014/main" id="{309F941E-799D-EBB1-461B-EC3D2A8640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330" r="18330"/>
          <a:stretch/>
        </p:blipFill>
        <p:spPr>
          <a:xfrm>
            <a:off x="0" y="0"/>
            <a:ext cx="6508750" cy="68580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D4F1AA-3FFD-A854-E62A-8BBDD2276987}"/>
              </a:ext>
            </a:extLst>
          </p:cNvPr>
          <p:cNvSpPr txBox="1">
            <a:spLocks/>
          </p:cNvSpPr>
          <p:nvPr/>
        </p:nvSpPr>
        <p:spPr>
          <a:xfrm>
            <a:off x="7645535" y="386163"/>
            <a:ext cx="1803266" cy="74374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Main</a:t>
            </a:r>
            <a:r>
              <a:rPr lang="es-ES" dirty="0"/>
              <a:t> IDEA</a:t>
            </a:r>
          </a:p>
        </p:txBody>
      </p:sp>
      <p:sp>
        <p:nvSpPr>
          <p:cNvPr id="17" name="Marcador de fecha 5">
            <a:extLst>
              <a:ext uri="{FF2B5EF4-FFF2-40B4-BE49-F238E27FC236}">
                <a16:creationId xmlns:a16="http://schemas.microsoft.com/office/drawing/2014/main" id="{E713D9D3-0503-B674-126D-D428DD6B206E}"/>
              </a:ext>
            </a:extLst>
          </p:cNvPr>
          <p:cNvSpPr txBox="1">
            <a:spLocks/>
          </p:cNvSpPr>
          <p:nvPr/>
        </p:nvSpPr>
        <p:spPr>
          <a:xfrm>
            <a:off x="1274035" y="6492875"/>
            <a:ext cx="51182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2F3DCCA4-C220-3797-6152-CBC1271C4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A57F0F-20EA-8763-0E11-7014FF9132AF}"/>
              </a:ext>
            </a:extLst>
          </p:cNvPr>
          <p:cNvSpPr txBox="1"/>
          <p:nvPr/>
        </p:nvSpPr>
        <p:spPr>
          <a:xfrm>
            <a:off x="7414381" y="1299714"/>
            <a:ext cx="4532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objective of this project was to design and implement an automated greenhouse system. </a:t>
            </a:r>
          </a:p>
          <a:p>
            <a:pPr algn="l"/>
            <a:endParaRPr lang="en-US" dirty="0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aim of this system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was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to optimize the growth conditions for plants by utilizing sensors, actuators, and control algorithms.</a:t>
            </a:r>
          </a:p>
        </p:txBody>
      </p:sp>
      <p:pic>
        <p:nvPicPr>
          <p:cNvPr id="1028" name="Picture 4" descr="Greenhouse Sensor Systems for Real Time Monitoring and Control - Greenhouse  Automation Systems">
            <a:extLst>
              <a:ext uri="{FF2B5EF4-FFF2-40B4-BE49-F238E27FC236}">
                <a16:creationId xmlns:a16="http://schemas.microsoft.com/office/drawing/2014/main" id="{B39FEBB4-9A35-C8BE-3D50-F4BAE58DB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41" y="3388172"/>
            <a:ext cx="4255093" cy="283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39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B1EAB06-7EDD-9B83-3726-6FF4A2565C02}"/>
              </a:ext>
            </a:extLst>
          </p:cNvPr>
          <p:cNvGrpSpPr/>
          <p:nvPr/>
        </p:nvGrpSpPr>
        <p:grpSpPr>
          <a:xfrm>
            <a:off x="714694" y="1460079"/>
            <a:ext cx="2489416" cy="4128654"/>
            <a:chOff x="3389528" y="1220797"/>
            <a:chExt cx="2489416" cy="4128654"/>
          </a:xfrm>
        </p:grpSpPr>
        <p:pic>
          <p:nvPicPr>
            <p:cNvPr id="40" name="Imagen 39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06C3F1AC-584F-BA9A-1591-C883B12B3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8917"/>
            <a:stretch/>
          </p:blipFill>
          <p:spPr>
            <a:xfrm>
              <a:off x="3389528" y="1220797"/>
              <a:ext cx="2475347" cy="4128654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297DACCD-120E-24FB-CB71-5616A5C92594}"/>
                </a:ext>
              </a:extLst>
            </p:cNvPr>
            <p:cNvGrpSpPr/>
            <p:nvPr/>
          </p:nvGrpSpPr>
          <p:grpSpPr>
            <a:xfrm>
              <a:off x="3399445" y="1382802"/>
              <a:ext cx="2479499" cy="3861672"/>
              <a:chOff x="3399445" y="1382802"/>
              <a:chExt cx="2479499" cy="3861672"/>
            </a:xfrm>
          </p:grpSpPr>
          <p:sp>
            <p:nvSpPr>
              <p:cNvPr id="29" name="Título 1">
                <a:extLst>
                  <a:ext uri="{FF2B5EF4-FFF2-40B4-BE49-F238E27FC236}">
                    <a16:creationId xmlns:a16="http://schemas.microsoft.com/office/drawing/2014/main" id="{48262B25-285F-6E3E-8772-2778CC552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9445" y="4319666"/>
                <a:ext cx="2350654" cy="92480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600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- </a:t>
                </a:r>
                <a:r>
                  <a:rPr lang="es-ES" sz="3600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Actuators</a:t>
                </a:r>
                <a:endParaRPr lang="es-ES" sz="3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0427A1D8-636E-14FF-A3A4-AF5668D8920C}"/>
                  </a:ext>
                </a:extLst>
              </p:cNvPr>
              <p:cNvGrpSpPr/>
              <p:nvPr/>
            </p:nvGrpSpPr>
            <p:grpSpPr>
              <a:xfrm>
                <a:off x="3403600" y="1382802"/>
                <a:ext cx="2475344" cy="2305645"/>
                <a:chOff x="637310" y="842476"/>
                <a:chExt cx="2475344" cy="2305645"/>
              </a:xfrm>
            </p:grpSpPr>
            <p:sp>
              <p:nvSpPr>
                <p:cNvPr id="36" name="Título 1">
                  <a:extLst>
                    <a:ext uri="{FF2B5EF4-FFF2-40B4-BE49-F238E27FC236}">
                      <a16:creationId xmlns:a16="http://schemas.microsoft.com/office/drawing/2014/main" id="{149531FB-17B1-7B4B-4524-163AAACFB6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310" y="2223313"/>
                  <a:ext cx="2272145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 </a:t>
                  </a:r>
                  <a:r>
                    <a:rPr lang="es-ES" sz="3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</a:t>
                  </a:r>
                  <a:r>
                    <a:rPr lang="es-ES" sz="3000" dirty="0" err="1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Analytics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37" name="Título 1">
                  <a:extLst>
                    <a:ext uri="{FF2B5EF4-FFF2-40B4-BE49-F238E27FC236}">
                      <a16:creationId xmlns:a16="http://schemas.microsoft.com/office/drawing/2014/main" id="{EB3786D3-665B-7BEB-C1F2-1174C31A44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62000" y="1738404"/>
                  <a:ext cx="2350654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32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Control</a:t>
                  </a:r>
                </a:p>
              </p:txBody>
            </p:sp>
            <p:sp>
              <p:nvSpPr>
                <p:cNvPr id="39" name="Título 1">
                  <a:extLst>
                    <a:ext uri="{FF2B5EF4-FFF2-40B4-BE49-F238E27FC236}">
                      <a16:creationId xmlns:a16="http://schemas.microsoft.com/office/drawing/2014/main" id="{17D5810A-BC20-F29F-C2CA-04B8860EED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60764" y="842476"/>
                  <a:ext cx="1270000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8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Data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p:grpSp>
          <p:pic>
            <p:nvPicPr>
              <p:cNvPr id="41" name="Imagen 40" descr="Dibujo en blanco y negro&#10;&#10;Descripción generada automáticamente con confianza media">
                <a:extLst>
                  <a:ext uri="{FF2B5EF4-FFF2-40B4-BE49-F238E27FC236}">
                    <a16:creationId xmlns:a16="http://schemas.microsoft.com/office/drawing/2014/main" id="{525F6571-4B3B-213B-F861-B658C21C3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240787">
                <a:off x="4226384" y="3729470"/>
                <a:ext cx="768570" cy="518279"/>
              </a:xfrm>
              <a:prstGeom prst="rect">
                <a:avLst/>
              </a:prstGeom>
            </p:spPr>
          </p:pic>
        </p:grpSp>
      </p:grp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CB6580D5-B245-5668-15E5-1C0256C14AD4}"/>
              </a:ext>
            </a:extLst>
          </p:cNvPr>
          <p:cNvSpPr/>
          <p:nvPr/>
        </p:nvSpPr>
        <p:spPr>
          <a:xfrm>
            <a:off x="3842327" y="360219"/>
            <a:ext cx="7795492" cy="5938981"/>
          </a:xfrm>
          <a:prstGeom prst="round2Diag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45B732-0855-0845-C046-37C55268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9874" y="415352"/>
            <a:ext cx="7418636" cy="57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3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CBA1A8-80E7-64CA-2444-F595DC3DA763}"/>
              </a:ext>
            </a:extLst>
          </p:cNvPr>
          <p:cNvSpPr txBox="1">
            <a:spLocks/>
          </p:cNvSpPr>
          <p:nvPr/>
        </p:nvSpPr>
        <p:spPr>
          <a:xfrm>
            <a:off x="491267" y="325240"/>
            <a:ext cx="10134601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2"/>
                </a:solidFill>
              </a:rPr>
              <a:t>In </a:t>
            </a:r>
            <a:r>
              <a:rPr lang="es-ES" dirty="0" err="1">
                <a:solidFill>
                  <a:schemeClr val="accent2"/>
                </a:solidFill>
              </a:rPr>
              <a:t>Detail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1" name="Marcador de fecha 5">
            <a:extLst>
              <a:ext uri="{FF2B5EF4-FFF2-40B4-BE49-F238E27FC236}">
                <a16:creationId xmlns:a16="http://schemas.microsoft.com/office/drawing/2014/main" id="{D42AA850-DD36-585D-DAB4-D00BAF87DE30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3DBCEECF-11BE-9057-CBA7-B6EC41388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287A7447-A511-301B-52BC-9FF6DCD167A6}"/>
              </a:ext>
            </a:extLst>
          </p:cNvPr>
          <p:cNvGrpSpPr/>
          <p:nvPr/>
        </p:nvGrpSpPr>
        <p:grpSpPr>
          <a:xfrm>
            <a:off x="710622" y="1450267"/>
            <a:ext cx="2475347" cy="2511977"/>
            <a:chOff x="665017" y="1311564"/>
            <a:chExt cx="2475347" cy="2511977"/>
          </a:xfrm>
        </p:grpSpPr>
        <p:pic>
          <p:nvPicPr>
            <p:cNvPr id="28" name="Imagen 27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1E4B5E3D-F408-BA97-B438-F8345D8E8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44837"/>
            <a:stretch/>
          </p:blipFill>
          <p:spPr>
            <a:xfrm>
              <a:off x="665017" y="1311564"/>
              <a:ext cx="2475347" cy="2491315"/>
            </a:xfrm>
            <a:prstGeom prst="rect">
              <a:avLst/>
            </a:prstGeom>
          </p:spPr>
        </p:pic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14FEEE80-B24F-A001-CD9F-EB4549F6EC8B}"/>
                </a:ext>
              </a:extLst>
            </p:cNvPr>
            <p:cNvSpPr txBox="1">
              <a:spLocks/>
            </p:cNvSpPr>
            <p:nvPr/>
          </p:nvSpPr>
          <p:spPr>
            <a:xfrm>
              <a:off x="684874" y="1325660"/>
              <a:ext cx="2272145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- </a:t>
              </a:r>
              <a:r>
                <a:rPr lang="es-ES" sz="4000" dirty="0" err="1">
                  <a:solidFill>
                    <a:schemeClr val="bg1"/>
                  </a:solidFill>
                  <a:latin typeface="Bradley Hand ITC" panose="03070402050302030203" pitchFamily="66" charset="0"/>
                </a:rPr>
                <a:t>Sensors</a:t>
              </a:r>
              <a:endParaRPr lang="es-ES" sz="4000" dirty="0">
                <a:solidFill>
                  <a:schemeClr val="bg1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32" name="Imagen 31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04943BBC-DBC2-EBDF-754F-4DDA81CD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240787">
              <a:off x="1506275" y="2237797"/>
              <a:ext cx="768570" cy="518279"/>
            </a:xfrm>
            <a:prstGeom prst="rect">
              <a:avLst/>
            </a:prstGeom>
          </p:spPr>
        </p:pic>
        <p:sp>
          <p:nvSpPr>
            <p:cNvPr id="33" name="Título 1">
              <a:extLst>
                <a:ext uri="{FF2B5EF4-FFF2-40B4-BE49-F238E27FC236}">
                  <a16:creationId xmlns:a16="http://schemas.microsoft.com/office/drawing/2014/main" id="{C026A759-DF98-0246-793D-9079676DF2D3}"/>
                </a:ext>
              </a:extLst>
            </p:cNvPr>
            <p:cNvSpPr txBox="1">
              <a:spLocks/>
            </p:cNvSpPr>
            <p:nvPr/>
          </p:nvSpPr>
          <p:spPr>
            <a:xfrm>
              <a:off x="1252911" y="2898733"/>
              <a:ext cx="1270000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Data</a:t>
              </a:r>
            </a:p>
          </p:txBody>
        </p:sp>
      </p:grpSp>
      <p:sp>
        <p:nvSpPr>
          <p:cNvPr id="42" name="Título 1">
            <a:extLst>
              <a:ext uri="{FF2B5EF4-FFF2-40B4-BE49-F238E27FC236}">
                <a16:creationId xmlns:a16="http://schemas.microsoft.com/office/drawing/2014/main" id="{BD9D0AD2-07B0-F7C0-6067-A92BFDCDFDFC}"/>
              </a:ext>
            </a:extLst>
          </p:cNvPr>
          <p:cNvSpPr txBox="1">
            <a:spLocks/>
          </p:cNvSpPr>
          <p:nvPr/>
        </p:nvSpPr>
        <p:spPr>
          <a:xfrm>
            <a:off x="1329378" y="2967153"/>
            <a:ext cx="2161309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>
                <a:latin typeface="Bradley Hand ITC" panose="03070402050302030203" pitchFamily="66" charset="0"/>
              </a:rPr>
              <a:t>Autonomy</a:t>
            </a:r>
            <a:endParaRPr lang="es-ES" sz="32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385" y="2043015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s-ES" dirty="0"/>
              <a:t>WORKFLOW</a:t>
            </a:r>
          </a:p>
          <a:p>
            <a:pPr rtl="0"/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0970" y="2420640"/>
            <a:ext cx="3438176" cy="3865860"/>
          </a:xfrm>
        </p:spPr>
        <p:txBody>
          <a:bodyPr rtlCol="0">
            <a:normAutofit/>
          </a:bodyPr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acts as the interface between the sensors and actuators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Sensors collect data on the conditions inside the greenhouse and send it to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then sends the data to Node-RED, which processes the information and can trigger certain actions based on predetermined conditions.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processed data from Node-RED is then stored on a Raspberry Pi, where it can be analyzed and mined for valuable insights.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88" y="243693"/>
            <a:ext cx="2362200" cy="1110286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 err="1"/>
              <a:t>Product</a:t>
            </a:r>
            <a:r>
              <a:rPr lang="es-ES" sz="3600" dirty="0"/>
              <a:t> </a:t>
            </a:r>
            <a:r>
              <a:rPr lang="es-ES" sz="3600" dirty="0" err="1"/>
              <a:t>Overview</a:t>
            </a:r>
            <a:endParaRPr lang="es-ES" sz="3600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1A73D943-DF51-7C8C-67AA-6D10A989C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15" name="Marcador de fecha 5">
            <a:extLst>
              <a:ext uri="{FF2B5EF4-FFF2-40B4-BE49-F238E27FC236}">
                <a16:creationId xmlns:a16="http://schemas.microsoft.com/office/drawing/2014/main" id="{4E4E3C86-FFCA-1B21-BE8F-2355781F86B8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DAF0A-0C95-0FC3-651C-15D7F95CE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0" b="30488"/>
          <a:stretch/>
        </p:blipFill>
        <p:spPr bwMode="auto">
          <a:xfrm>
            <a:off x="3786909" y="0"/>
            <a:ext cx="8405090" cy="16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 descr="Un pastel de cumpleaños&#10;&#10;Descripción generada automáticamente con confianza baja">
            <a:extLst>
              <a:ext uri="{FF2B5EF4-FFF2-40B4-BE49-F238E27FC236}">
                <a16:creationId xmlns:a16="http://schemas.microsoft.com/office/drawing/2014/main" id="{9C0FB318-F8A7-E621-7074-91E68BDE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436" y="4716224"/>
            <a:ext cx="2023146" cy="1506004"/>
          </a:xfrm>
          <a:prstGeom prst="rect">
            <a:avLst/>
          </a:prstGeom>
        </p:spPr>
      </p:pic>
      <p:pic>
        <p:nvPicPr>
          <p:cNvPr id="33" name="Imagen 3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EE1C97CB-2930-8BFC-A27D-7BFF20C09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373" y="3936999"/>
            <a:ext cx="1966046" cy="1310697"/>
          </a:xfrm>
          <a:prstGeom prst="rect">
            <a:avLst/>
          </a:prstGeom>
        </p:spPr>
      </p:pic>
      <p:pic>
        <p:nvPicPr>
          <p:cNvPr id="35" name="Imagen 34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352E93C6-999B-F13F-D2B0-0FE0B771E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862" y="1959057"/>
            <a:ext cx="1975322" cy="1269051"/>
          </a:xfrm>
          <a:prstGeom prst="rect">
            <a:avLst/>
          </a:prstGeom>
        </p:spPr>
      </p:pic>
      <p:sp>
        <p:nvSpPr>
          <p:cNvPr id="36" name="Nube 35">
            <a:extLst>
              <a:ext uri="{FF2B5EF4-FFF2-40B4-BE49-F238E27FC236}">
                <a16:creationId xmlns:a16="http://schemas.microsoft.com/office/drawing/2014/main" id="{47C5A3CE-53E8-3F22-DBA4-9CEF91D64D98}"/>
              </a:ext>
            </a:extLst>
          </p:cNvPr>
          <p:cNvSpPr/>
          <p:nvPr/>
        </p:nvSpPr>
        <p:spPr>
          <a:xfrm>
            <a:off x="8340437" y="2244436"/>
            <a:ext cx="2364509" cy="1542473"/>
          </a:xfrm>
          <a:prstGeom prst="cloud">
            <a:avLst/>
          </a:prstGeom>
          <a:gradFill>
            <a:gsLst>
              <a:gs pos="79000">
                <a:schemeClr val="accent2">
                  <a:lumMod val="75000"/>
                </a:schemeClr>
              </a:gs>
              <a:gs pos="34000">
                <a:schemeClr val="accent3">
                  <a:lumMod val="40000"/>
                  <a:lumOff val="60000"/>
                </a:schemeClr>
              </a:gs>
            </a:gsLst>
            <a:lin ang="2700000" scaled="0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     Control Center</a:t>
            </a:r>
          </a:p>
        </p:txBody>
      </p:sp>
      <p:pic>
        <p:nvPicPr>
          <p:cNvPr id="41" name="Imagen 4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876F53F-FEA4-A3D5-1F96-FEC22740FC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7871811" y="3535456"/>
            <a:ext cx="547874" cy="428702"/>
          </a:xfrm>
          <a:prstGeom prst="rect">
            <a:avLst/>
          </a:prstGeom>
        </p:spPr>
      </p:pic>
      <p:pic>
        <p:nvPicPr>
          <p:cNvPr id="42" name="Imagen 4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926FFF-5FF4-1445-7AF7-85ED4BC014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5668941" y="4786982"/>
            <a:ext cx="547874" cy="428702"/>
          </a:xfrm>
          <a:prstGeom prst="rect">
            <a:avLst/>
          </a:prstGeom>
        </p:spPr>
      </p:pic>
      <p:pic>
        <p:nvPicPr>
          <p:cNvPr id="43" name="Imagen 4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D757E61-C910-AE3E-3A55-E1D40575EE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9575" r="-1525"/>
          <a:stretch/>
        </p:blipFill>
        <p:spPr>
          <a:xfrm rot="16710935">
            <a:off x="9939526" y="3706864"/>
            <a:ext cx="556229" cy="573425"/>
          </a:xfrm>
          <a:prstGeom prst="rect">
            <a:avLst/>
          </a:prstGeom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BF109EE4-27F2-20D4-72CF-79848BB650B8}"/>
              </a:ext>
            </a:extLst>
          </p:cNvPr>
          <p:cNvGrpSpPr/>
          <p:nvPr/>
        </p:nvGrpSpPr>
        <p:grpSpPr>
          <a:xfrm>
            <a:off x="10317824" y="4387272"/>
            <a:ext cx="1107558" cy="1769140"/>
            <a:chOff x="10317824" y="4387272"/>
            <a:chExt cx="1107558" cy="1769140"/>
          </a:xfrm>
        </p:grpSpPr>
        <p:pic>
          <p:nvPicPr>
            <p:cNvPr id="38" name="Imagen 37" descr="Celular con pantalla encendida&#10;&#10;Descripción generada automáticamente">
              <a:extLst>
                <a:ext uri="{FF2B5EF4-FFF2-40B4-BE49-F238E27FC236}">
                  <a16:creationId xmlns:a16="http://schemas.microsoft.com/office/drawing/2014/main" id="{F3CEC9A1-998F-5ACA-8BF8-F1B80538B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17824" y="4387272"/>
              <a:ext cx="1107558" cy="1769140"/>
            </a:xfrm>
            <a:prstGeom prst="rect">
              <a:avLst/>
            </a:prstGeom>
          </p:spPr>
        </p:pic>
        <p:pic>
          <p:nvPicPr>
            <p:cNvPr id="47" name="Imagen 46" descr="Icono&#10;&#10;Descripción generada automáticamente">
              <a:extLst>
                <a:ext uri="{FF2B5EF4-FFF2-40B4-BE49-F238E27FC236}">
                  <a16:creationId xmlns:a16="http://schemas.microsoft.com/office/drawing/2014/main" id="{DD4E3D69-2F32-C0B2-35DB-D0A5B903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32787" y="5045362"/>
              <a:ext cx="432378" cy="432378"/>
            </a:xfrm>
            <a:prstGeom prst="rect">
              <a:avLst/>
            </a:prstGeom>
          </p:spPr>
        </p:pic>
      </p:grpSp>
      <p:pic>
        <p:nvPicPr>
          <p:cNvPr id="49" name="Imagen 4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CF5F182-C866-9B02-6C7C-F4DAEBC9F4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3662721" flipH="1" flipV="1">
            <a:off x="7354048" y="2525191"/>
            <a:ext cx="643918" cy="503855"/>
          </a:xfrm>
          <a:prstGeom prst="rect">
            <a:avLst/>
          </a:prstGeom>
        </p:spPr>
      </p:pic>
      <p:pic>
        <p:nvPicPr>
          <p:cNvPr id="51" name="Imagen 50" descr="Imagen que contiene taza, interior, tabla, café&#10;&#10;Descripción generada automáticamente">
            <a:extLst>
              <a:ext uri="{FF2B5EF4-FFF2-40B4-BE49-F238E27FC236}">
                <a16:creationId xmlns:a16="http://schemas.microsoft.com/office/drawing/2014/main" id="{77BC36F5-6E1B-94C8-0471-67DBC1A73E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0572" y="2191921"/>
            <a:ext cx="1031392" cy="1138611"/>
          </a:xfrm>
          <a:prstGeom prst="rect">
            <a:avLst/>
          </a:prstGeom>
        </p:spPr>
      </p:pic>
      <p:pic>
        <p:nvPicPr>
          <p:cNvPr id="52" name="Imagen 5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F33FBB4-8C5F-6C8F-C32A-A8774271A1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3176593" flipH="1" flipV="1">
            <a:off x="7506446" y="2280427"/>
            <a:ext cx="643918" cy="503855"/>
          </a:xfrm>
          <a:prstGeom prst="rect">
            <a:avLst/>
          </a:prstGeom>
        </p:spPr>
      </p:pic>
      <p:sp>
        <p:nvSpPr>
          <p:cNvPr id="54" name="Título 1">
            <a:extLst>
              <a:ext uri="{FF2B5EF4-FFF2-40B4-BE49-F238E27FC236}">
                <a16:creationId xmlns:a16="http://schemas.microsoft.com/office/drawing/2014/main" id="{95C35795-3DBC-0C44-213C-7090E1562128}"/>
              </a:ext>
            </a:extLst>
          </p:cNvPr>
          <p:cNvSpPr txBox="1">
            <a:spLocks/>
          </p:cNvSpPr>
          <p:nvPr/>
        </p:nvSpPr>
        <p:spPr>
          <a:xfrm>
            <a:off x="4904512" y="3257787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Data Storage</a:t>
            </a: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EF7F9DF2-9316-BEA6-B12D-8C45EDF9F4D1}"/>
              </a:ext>
            </a:extLst>
          </p:cNvPr>
          <p:cNvSpPr txBox="1">
            <a:spLocks/>
          </p:cNvSpPr>
          <p:nvPr/>
        </p:nvSpPr>
        <p:spPr>
          <a:xfrm>
            <a:off x="4354948" y="4259932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Collect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956EB98-AF52-E9F1-A98F-E73E5A25D397}"/>
              </a:ext>
            </a:extLst>
          </p:cNvPr>
          <p:cNvSpPr txBox="1">
            <a:spLocks/>
          </p:cNvSpPr>
          <p:nvPr/>
        </p:nvSpPr>
        <p:spPr>
          <a:xfrm>
            <a:off x="9319494" y="4984987"/>
            <a:ext cx="108988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Report</a:t>
            </a:r>
            <a:endParaRPr lang="es-ES" sz="2400" dirty="0">
              <a:solidFill>
                <a:schemeClr val="accent3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3C1815C7-CA52-2C41-D298-F8A4690C72CF}"/>
              </a:ext>
            </a:extLst>
          </p:cNvPr>
          <p:cNvSpPr txBox="1">
            <a:spLocks/>
          </p:cNvSpPr>
          <p:nvPr/>
        </p:nvSpPr>
        <p:spPr>
          <a:xfrm>
            <a:off x="8723747" y="1803061"/>
            <a:ext cx="1962725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Manage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pic>
        <p:nvPicPr>
          <p:cNvPr id="58" name="Imagen 5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FDDC911-1FEE-FE20-7BC4-757A312CFD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8167379" y="3812546"/>
            <a:ext cx="547874" cy="428702"/>
          </a:xfrm>
          <a:prstGeom prst="rect">
            <a:avLst/>
          </a:prstGeom>
        </p:spPr>
      </p:pic>
      <p:pic>
        <p:nvPicPr>
          <p:cNvPr id="59" name="Imagen 5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83D9F35-D7D8-BA42-F430-E4117DBF39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5955270" y="5101019"/>
            <a:ext cx="547874" cy="428702"/>
          </a:xfrm>
          <a:prstGeom prst="rect">
            <a:avLst/>
          </a:prstGeom>
        </p:spPr>
      </p:pic>
      <p:sp>
        <p:nvSpPr>
          <p:cNvPr id="60" name="Título 1">
            <a:extLst>
              <a:ext uri="{FF2B5EF4-FFF2-40B4-BE49-F238E27FC236}">
                <a16:creationId xmlns:a16="http://schemas.microsoft.com/office/drawing/2014/main" id="{8929096F-B47C-F018-6D1D-A23C340EC9FB}"/>
              </a:ext>
            </a:extLst>
          </p:cNvPr>
          <p:cNvSpPr txBox="1">
            <a:spLocks/>
          </p:cNvSpPr>
          <p:nvPr/>
        </p:nvSpPr>
        <p:spPr>
          <a:xfrm>
            <a:off x="6382330" y="5428332"/>
            <a:ext cx="2650834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FD82872-9A3C-3E2F-6064-94B80BAEAD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D283E7-CE6D-9791-EE9F-47B1158A5C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6336CF-FC46-24B2-F879-460DC5AD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dirty="0"/>
              <a:t>08/05/2023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741486-8CBF-4126-F8F6-060CB49C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4BBC77-5147-1E56-D6E0-58292419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688" y="276987"/>
            <a:ext cx="10134601" cy="924808"/>
          </a:xfrm>
        </p:spPr>
        <p:txBody>
          <a:bodyPr/>
          <a:lstStyle/>
          <a:p>
            <a:r>
              <a:rPr lang="es-ES" dirty="0" err="1"/>
              <a:t>Building</a:t>
            </a:r>
            <a:r>
              <a:rPr lang="es-ES" dirty="0"/>
              <a:t>  </a:t>
            </a:r>
            <a:r>
              <a:rPr lang="es-ES" dirty="0" err="1"/>
              <a:t>the</a:t>
            </a:r>
            <a:r>
              <a:rPr lang="es-ES" dirty="0"/>
              <a:t> mockup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570F083-B2D4-CDA6-207F-DE699BD2FB9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 err="1"/>
              <a:t>Starting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BB5A381-E162-E5F8-9501-B64CC835208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s-ES" dirty="0" err="1"/>
              <a:t>Finished</a:t>
            </a:r>
            <a:endParaRPr lang="es-ES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C78E1541-7ED7-9734-E97D-5DB67CE1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0251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AC560-9720-94C3-8E84-80DC1C5B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8" y="3112272"/>
            <a:ext cx="4203247" cy="743744"/>
          </a:xfrm>
        </p:spPr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Implementation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2B702-480C-8249-2A91-E26EB3D3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E2C9C8-D0C0-E65D-43A0-B0EDB1D1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08/05/2023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6DA39D-EEB2-67F8-377F-1479E697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0382EE-CBE1-FB09-131F-0E452ED7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89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ídeo 8" descr="Camera Shutter">
            <a:extLst>
              <a:ext uri="{FF2B5EF4-FFF2-40B4-BE49-F238E27FC236}">
                <a16:creationId xmlns:a16="http://schemas.microsoft.com/office/drawing/2014/main" id="{8D48E581-2F3A-D435-5751-5753278DD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16" r="24590" b="-1"/>
          <a:stretch/>
        </p:blipFill>
        <p:spPr>
          <a:xfrm>
            <a:off x="6016886" y="10"/>
            <a:ext cx="6175114" cy="685799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5114150-635C-2A3C-42BB-EE7AD003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20" y="3146714"/>
            <a:ext cx="1708399" cy="658668"/>
          </a:xfrm>
        </p:spPr>
        <p:txBody>
          <a:bodyPr anchor="t">
            <a:normAutofit/>
          </a:bodyPr>
          <a:lstStyle/>
          <a:p>
            <a:r>
              <a:rPr lang="es-ES" sz="4000" dirty="0"/>
              <a:t>DEMO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F7CEFB9-8FA5-79C4-E344-A5BF46F98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049D48-3696-4A7E-72FC-F02A0A62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/>
              <a:t>08/05/2023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36AB65B-1EC1-2FB4-6D09-B592708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59FCA-9B90-E5E9-F138-A8A54A98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51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9EEB794-046D-A026-DA70-DBAA100C981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3303A5-52E8-BDF3-3CFE-1FA28EF9C4D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21C906-5363-324C-735E-DAA89B53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25" y="965674"/>
            <a:ext cx="10515600" cy="924808"/>
          </a:xfrm>
        </p:spPr>
        <p:txBody>
          <a:bodyPr/>
          <a:lstStyle/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E98F17-AF4B-E6F0-4AA7-9861AA07E54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4F3CA8-788E-4B0A-A1EE-F6F09D52336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BD1A7A9-0EF5-F086-6C42-1707EF0CD0C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1C90BB5-8582-2F0C-743B-E6289D03FB2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D9538872-431C-AFDA-247B-873F3AE177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s-ES" noProof="0" dirty="0"/>
              <a:t>08/05/2023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C80D9B5B-3EBD-9E8D-1EF9-2811FD7C67C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416DDD8-6B5B-6228-7371-58B803647F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298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5072328-8C6C-BC65-5A52-94B178473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0C350A-F751-F725-1301-7339B6D5DB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D9054F3-AA45-110C-E7E7-F021BFFC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815" y="239722"/>
            <a:ext cx="4537716" cy="1110286"/>
          </a:xfrm>
        </p:spPr>
        <p:txBody>
          <a:bodyPr>
            <a:normAutofit/>
          </a:bodyPr>
          <a:lstStyle/>
          <a:p>
            <a:r>
              <a:rPr lang="es-ES" dirty="0"/>
              <a:t>Por si quieres añadir alguna más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39A403-948B-F7D4-ACE9-251280E3429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s-ES" noProof="0" dirty="0"/>
              <a:t>08/05/2023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6FE279-8440-2A25-DCF1-BFBA48F62EC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596FCE-FCEE-D100-DEA3-B4730504002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9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A5D077B-0444-CC4C-E807-715F1D2864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05167E-5E18-1EA7-9015-C51B94C6D1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A8138C2-727E-7C88-BAC2-3D154C5CBA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FC15C44-3BD6-08B8-61A0-01402ACC55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80881336-0434-2DA2-6639-155089DBE2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61C47FD-9783-40F5-2953-25237C18B0C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8012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73_TF12041065_Win32" id="{3573CE6F-1C8E-4142-A185-F75DC94F895C}" vid="{5A997DEF-C6D9-4ED2-A6A1-3851C16026E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sharepoint/v3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discurso de ciencia, tecnología, ingeniería y matemáticas</Template>
  <TotalTime>214</TotalTime>
  <Words>216</Words>
  <Application>Microsoft Office PowerPoint</Application>
  <PresentationFormat>Panorámica</PresentationFormat>
  <Paragraphs>62</Paragraphs>
  <Slides>10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Bradley Hand ITC</vt:lpstr>
      <vt:lpstr>Calibri</vt:lpstr>
      <vt:lpstr>Söhne</vt:lpstr>
      <vt:lpstr>Source Sans Pro</vt:lpstr>
      <vt:lpstr>Tema de Office</vt:lpstr>
      <vt:lpstr>ProDuct Launch </vt:lpstr>
      <vt:lpstr>Presentación de PowerPoint</vt:lpstr>
      <vt:lpstr>Presentación de PowerPoint</vt:lpstr>
      <vt:lpstr>Product Overview</vt:lpstr>
      <vt:lpstr>Building  the mockup</vt:lpstr>
      <vt:lpstr>Software Implementation</vt:lpstr>
      <vt:lpstr>DEMO</vt:lpstr>
      <vt:lpstr>Title</vt:lpstr>
      <vt:lpstr>Por si quieres añadir alguna más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Launch </dc:title>
  <dc:creator>Miguel Monge Rodríguez</dc:creator>
  <cp:lastModifiedBy>Miguel Monge Rodríguez</cp:lastModifiedBy>
  <cp:revision>7</cp:revision>
  <dcterms:created xsi:type="dcterms:W3CDTF">2023-02-07T21:11:37Z</dcterms:created>
  <dcterms:modified xsi:type="dcterms:W3CDTF">2023-05-07T20:33:06Z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